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1" r:id="rId2"/>
    <p:sldId id="1636" r:id="rId3"/>
    <p:sldId id="1643" r:id="rId4"/>
    <p:sldId id="1644" r:id="rId5"/>
    <p:sldId id="1635" r:id="rId6"/>
    <p:sldId id="1638" r:id="rId7"/>
    <p:sldId id="1642" r:id="rId8"/>
    <p:sldId id="1637" r:id="rId9"/>
    <p:sldId id="1640" r:id="rId10"/>
    <p:sldId id="1639" r:id="rId11"/>
    <p:sldId id="3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>
      <p:cViewPr varScale="1">
        <p:scale>
          <a:sx n="97" d="100"/>
          <a:sy n="97" d="100"/>
        </p:scale>
        <p:origin x="1528" y="192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59928-CEA1-4F71-AB8C-15883DF82B15}" type="datetimeFigureOut">
              <a:rPr lang="en-MY" smtClean="0"/>
              <a:pPr/>
              <a:t>25/01/2021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C69A8-295A-4CC3-ADB9-5F7259896500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F3F88-4512-4064-B443-99EC8F13105D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AA901-F436-4118-8754-354B92EE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DB0-54F6-4C07-AA83-E89BA63FE36A}" type="datetimeFigureOut">
              <a:rPr lang="en-US" smtClean="0"/>
              <a:pPr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6914-E4BC-49FF-B84F-59580030A5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-UPM-Template_Option-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"/>
            <a:ext cx="9144000" cy="6853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2037A-6EE6-4E64-A9F7-348530C28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4800"/>
            <a:ext cx="1066800" cy="10141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F74158-C581-413D-ACF2-8B089CFA2043}"/>
              </a:ext>
            </a:extLst>
          </p:cNvPr>
          <p:cNvSpPr txBox="1">
            <a:spLocks/>
          </p:cNvSpPr>
          <p:nvPr/>
        </p:nvSpPr>
        <p:spPr>
          <a:xfrm>
            <a:off x="457200" y="2538477"/>
            <a:ext cx="8305799" cy="1781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  <a:p>
            <a:r>
              <a:rPr lang="en-US" b="1" dirty="0"/>
              <a:t>AUTONOMOUS PROJECT</a:t>
            </a:r>
          </a:p>
          <a:p>
            <a:r>
              <a:rPr lang="en-US" b="1" dirty="0"/>
              <a:t>UPM-SDPR</a:t>
            </a:r>
            <a:endParaRPr lang="en-MY" dirty="0"/>
          </a:p>
          <a:p>
            <a:endParaRPr lang="en-US" sz="4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441D9B-9241-49A9-89A2-78545BEE693F}"/>
              </a:ext>
            </a:extLst>
          </p:cNvPr>
          <p:cNvSpPr txBox="1">
            <a:spLocks/>
          </p:cNvSpPr>
          <p:nvPr/>
        </p:nvSpPr>
        <p:spPr>
          <a:xfrm>
            <a:off x="1164165" y="4623680"/>
            <a:ext cx="6815669" cy="132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0482D58-1290-40DC-BD53-FD62FDB9D1E0}"/>
              </a:ext>
            </a:extLst>
          </p:cNvPr>
          <p:cNvSpPr txBox="1">
            <a:spLocks/>
          </p:cNvSpPr>
          <p:nvPr/>
        </p:nvSpPr>
        <p:spPr bwMode="auto">
          <a:xfrm>
            <a:off x="228600" y="4038600"/>
            <a:ext cx="89154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en-MY" altLang="en-US" sz="1800" b="1" dirty="0"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MY" altLang="en-US" sz="1800" b="1" dirty="0">
                <a:latin typeface="Arial" panose="020B0604020202020204" pitchFamily="34" charset="0"/>
              </a:rPr>
              <a:t>Faculty of Engineering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MY" altLang="en-US" sz="1800" b="1" dirty="0">
                <a:latin typeface="Arial" panose="020B0604020202020204" pitchFamily="34" charset="0"/>
              </a:rPr>
              <a:t>Institute of Advanced Technology</a:t>
            </a:r>
          </a:p>
          <a:p>
            <a:pPr algn="ctr">
              <a:buFont typeface="Arial" panose="020B0604020202020204" pitchFamily="34" charset="0"/>
              <a:buNone/>
            </a:pPr>
            <a:endParaRPr lang="en-MY" altLang="en-US" sz="1800" b="1" dirty="0">
              <a:latin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MY" altLang="en-US" sz="1800" b="1" dirty="0" err="1">
                <a:latin typeface="Arial" panose="020B0604020202020204" pitchFamily="34" charset="0"/>
              </a:rPr>
              <a:t>Universiti</a:t>
            </a:r>
            <a:r>
              <a:rPr lang="en-MY" altLang="en-US" sz="1800" b="1" dirty="0">
                <a:latin typeface="Arial" panose="020B0604020202020204" pitchFamily="34" charset="0"/>
              </a:rPr>
              <a:t> Putra Malaysia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MY" altLang="en-US" sz="1800" b="1" dirty="0">
                <a:latin typeface="Arial" panose="020B0604020202020204" pitchFamily="34" charset="0"/>
              </a:rPr>
              <a:t>43400 UPM Serdang, Selangor </a:t>
            </a:r>
            <a:r>
              <a:rPr lang="en-MY" altLang="en-US" sz="1800" b="1" dirty="0" err="1">
                <a:latin typeface="Arial" panose="020B0604020202020204" pitchFamily="34" charset="0"/>
              </a:rPr>
              <a:t>Darul</a:t>
            </a:r>
            <a:r>
              <a:rPr lang="en-MY" altLang="en-US" sz="1800" b="1" dirty="0">
                <a:latin typeface="Arial" panose="020B0604020202020204" pitchFamily="34" charset="0"/>
              </a:rPr>
              <a:t> Ehsan, Malaysia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4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537210" y="5093208"/>
            <a:ext cx="5662422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Team Member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92F240-FCCC-4D1B-89FD-0485B2F8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636ED7-D800-3E48-8483-09529586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55308"/>
              </p:ext>
            </p:extLst>
          </p:nvPr>
        </p:nvGraphicFramePr>
        <p:xfrm>
          <a:off x="847266" y="341832"/>
          <a:ext cx="7449470" cy="3970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753">
                  <a:extLst>
                    <a:ext uri="{9D8B030D-6E8A-4147-A177-3AD203B41FA5}">
                      <a16:colId xmlns:a16="http://schemas.microsoft.com/office/drawing/2014/main" val="3979853875"/>
                    </a:ext>
                  </a:extLst>
                </a:gridCol>
                <a:gridCol w="1830986">
                  <a:extLst>
                    <a:ext uri="{9D8B030D-6E8A-4147-A177-3AD203B41FA5}">
                      <a16:colId xmlns:a16="http://schemas.microsoft.com/office/drawing/2014/main" val="2868053736"/>
                    </a:ext>
                  </a:extLst>
                </a:gridCol>
                <a:gridCol w="2280731">
                  <a:extLst>
                    <a:ext uri="{9D8B030D-6E8A-4147-A177-3AD203B41FA5}">
                      <a16:colId xmlns:a16="http://schemas.microsoft.com/office/drawing/2014/main" val="3260263981"/>
                    </a:ext>
                  </a:extLst>
                </a:gridCol>
              </a:tblGrid>
              <a:tr h="40146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Team Mechanization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22464"/>
                  </a:ext>
                </a:extLst>
              </a:tr>
              <a:tr h="4207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Researcher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Position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Research Area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578120574"/>
                  </a:ext>
                </a:extLst>
              </a:tr>
              <a:tr h="8534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Dr. </a:t>
                      </a:r>
                      <a:r>
                        <a:rPr lang="ms-MY" sz="1900">
                          <a:effectLst/>
                        </a:rPr>
                        <a:t>Muhamad Saufi Mohd Kassim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lecturer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Mechanization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2812308913"/>
                  </a:ext>
                </a:extLst>
              </a:tr>
              <a:tr h="4207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Dr. </a:t>
                      </a:r>
                      <a:r>
                        <a:rPr lang="ms-MY" sz="1900">
                          <a:effectLst/>
                        </a:rPr>
                        <a:t>Hazreen Haizi Harith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Lecturer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Mechanization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59276815"/>
                  </a:ext>
                </a:extLst>
              </a:tr>
              <a:tr h="6115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Prof. Madya Dr. Nazmi Mat Nawi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Lecturer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Mechanization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2268664151"/>
                  </a:ext>
                </a:extLst>
              </a:tr>
              <a:tr h="4207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Muhammad Farhan Mustafa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Postgraduate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Vacuum System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1402893275"/>
                  </a:ext>
                </a:extLst>
              </a:tr>
              <a:tr h="4207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Mohd Ruzaimi Mohd Ariffin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Postgraduate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Tractor (Grabber)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2938057345"/>
                  </a:ext>
                </a:extLst>
              </a:tr>
              <a:tr h="4207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Hassan Qassim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Postgraduate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Tractor (Grabber)</a:t>
                      </a:r>
                      <a:endParaRPr lang="en-MY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768" marR="109768" marT="0" marB="0"/>
                </a:tc>
                <a:extLst>
                  <a:ext uri="{0D108BD9-81ED-4DB2-BD59-A6C34878D82A}">
                    <a16:rowId xmlns:a16="http://schemas.microsoft.com/office/drawing/2014/main" val="36056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23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-UPM-Template_Option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2"/>
            <a:ext cx="9144000" cy="685259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36576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Times New Roman"/>
              </a:rPr>
              <a:t>Terima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Times New Roman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Times New Roman"/>
              </a:rPr>
              <a:t>Kasih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Times New Roman"/>
              </a:rPr>
              <a:t> | 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Times New Rom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539014" y="5091762"/>
            <a:ext cx="5613590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title: Autonomous Robot Loose Fruit Collector</a:t>
            </a:r>
          </a:p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26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(Model)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053693-9F8A-F048-AAF4-7F877DB74350}"/>
              </a:ext>
            </a:extLst>
          </p:cNvPr>
          <p:cNvPicPr/>
          <p:nvPr/>
        </p:nvPicPr>
        <p:blipFill rotWithShape="1">
          <a:blip r:embed="rId2"/>
          <a:srcRect t="6332" r="-1" b="-1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7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1229615" y="152798"/>
            <a:ext cx="6918829" cy="83099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anose="020B0604020202020204" pitchFamily="34" charset="0"/>
              </a:rPr>
              <a:t>Project title: </a:t>
            </a:r>
            <a:r>
              <a:rPr 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anose="020B0604020202020204" pitchFamily="34" charset="0"/>
              </a:rPr>
              <a:t>Autonomous Robot Loose Fruit Collector</a:t>
            </a:r>
          </a:p>
          <a:p>
            <a:r>
              <a:rPr lang="en-US" sz="2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panose="020B0604020202020204" pitchFamily="34" charset="0"/>
              </a:rPr>
              <a:t>Progress Plans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207DD-0E1F-B94D-A953-34E717A7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7" y="3597413"/>
            <a:ext cx="318638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02046-2372-2546-8960-159F0910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0" y="5332117"/>
            <a:ext cx="3186380" cy="1308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48606-C1DC-E748-85D4-CA2091C2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1" y="1739899"/>
            <a:ext cx="2583796" cy="168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02882-49B3-F04E-A592-842C8DC85661}"/>
              </a:ext>
            </a:extLst>
          </p:cNvPr>
          <p:cNvSpPr txBox="1"/>
          <p:nvPr/>
        </p:nvSpPr>
        <p:spPr>
          <a:xfrm>
            <a:off x="402839" y="1168426"/>
            <a:ext cx="2930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Stage 1/3: Autonomous Robot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EA5EA-D783-454B-8CA8-01E0CA12E66B}"/>
              </a:ext>
            </a:extLst>
          </p:cNvPr>
          <p:cNvSpPr txBox="1"/>
          <p:nvPr/>
        </p:nvSpPr>
        <p:spPr>
          <a:xfrm>
            <a:off x="3160067" y="1161966"/>
            <a:ext cx="3166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Stage 2/3: Vacuum Custom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6FB56-D9F1-3049-B67C-DBAA2720CC5D}"/>
              </a:ext>
            </a:extLst>
          </p:cNvPr>
          <p:cNvSpPr txBox="1"/>
          <p:nvPr/>
        </p:nvSpPr>
        <p:spPr>
          <a:xfrm>
            <a:off x="6203593" y="1177633"/>
            <a:ext cx="297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Stage 3/3: Loose Fruit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704E8-11FF-D44B-96C0-7B5C4561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875" y="1553315"/>
            <a:ext cx="1873250" cy="1689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3F90A0-DC4C-9340-BD38-135AC140D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311" y="3387609"/>
            <a:ext cx="2006121" cy="1589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6108D-FCC2-D34D-AFDD-68C67B68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780" y="4977320"/>
            <a:ext cx="1732345" cy="1727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8AFD8D-C3D2-2A4C-B24C-39045DAE7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399" y="1642421"/>
            <a:ext cx="2224621" cy="1383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635651-1D08-5446-A4CB-D754997372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549" y="3304523"/>
            <a:ext cx="2224621" cy="1589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0AA95C-1C08-1644-8BA0-E83B5DA3C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1488" y="5154317"/>
            <a:ext cx="2224622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9144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394554" y="489439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Full Schedule : Status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1479733"/>
            <a:ext cx="20574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87548F-18A8-2548-B230-2104ECDAA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29627"/>
              </p:ext>
            </p:extLst>
          </p:nvPr>
        </p:nvGraphicFramePr>
        <p:xfrm>
          <a:off x="240030" y="2786352"/>
          <a:ext cx="8622617" cy="32800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2577">
                  <a:extLst>
                    <a:ext uri="{9D8B030D-6E8A-4147-A177-3AD203B41FA5}">
                      <a16:colId xmlns:a16="http://schemas.microsoft.com/office/drawing/2014/main" val="1619926240"/>
                    </a:ext>
                  </a:extLst>
                </a:gridCol>
                <a:gridCol w="1306272">
                  <a:extLst>
                    <a:ext uri="{9D8B030D-6E8A-4147-A177-3AD203B41FA5}">
                      <a16:colId xmlns:a16="http://schemas.microsoft.com/office/drawing/2014/main" val="334748390"/>
                    </a:ext>
                  </a:extLst>
                </a:gridCol>
                <a:gridCol w="1306272">
                  <a:extLst>
                    <a:ext uri="{9D8B030D-6E8A-4147-A177-3AD203B41FA5}">
                      <a16:colId xmlns:a16="http://schemas.microsoft.com/office/drawing/2014/main" val="2688291264"/>
                    </a:ext>
                  </a:extLst>
                </a:gridCol>
                <a:gridCol w="922910">
                  <a:extLst>
                    <a:ext uri="{9D8B030D-6E8A-4147-A177-3AD203B41FA5}">
                      <a16:colId xmlns:a16="http://schemas.microsoft.com/office/drawing/2014/main" val="3228369126"/>
                    </a:ext>
                  </a:extLst>
                </a:gridCol>
                <a:gridCol w="869586">
                  <a:extLst>
                    <a:ext uri="{9D8B030D-6E8A-4147-A177-3AD203B41FA5}">
                      <a16:colId xmlns:a16="http://schemas.microsoft.com/office/drawing/2014/main" val="1702650287"/>
                    </a:ext>
                  </a:extLst>
                </a:gridCol>
                <a:gridCol w="1525000">
                  <a:extLst>
                    <a:ext uri="{9D8B030D-6E8A-4147-A177-3AD203B41FA5}">
                      <a16:colId xmlns:a16="http://schemas.microsoft.com/office/drawing/2014/main" val="1570995205"/>
                    </a:ext>
                  </a:extLst>
                </a:gridCol>
              </a:tblGrid>
              <a:tr h="21554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Stage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Status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 of Completion</a:t>
                      </a:r>
                      <a:endParaRPr lang="en-MY" sz="12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(2021)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2758368996"/>
                  </a:ext>
                </a:extLst>
              </a:tr>
              <a:tr h="4029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Purchasing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Assemble and Design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Testing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View by SDPR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59215"/>
                  </a:ext>
                </a:extLst>
              </a:tr>
              <a:tr h="5904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Design, Test and verify of Autonomous Robot for outdoor environment navigation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✔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March - May 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3261636569"/>
                  </a:ext>
                </a:extLst>
              </a:tr>
              <a:tr h="4029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Develop, test and verify   of palm oil loose fruit detection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✔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✔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March - April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1281901783"/>
                  </a:ext>
                </a:extLst>
              </a:tr>
              <a:tr h="4029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Design, test and verify of Vacuum System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✔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March - May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2844352849"/>
                  </a:ext>
                </a:extLst>
              </a:tr>
              <a:tr h="215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Integration of ARLFC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June - July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2891773665"/>
                  </a:ext>
                </a:extLst>
              </a:tr>
              <a:tr h="215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Testing 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July - Sept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60259689"/>
                  </a:ext>
                </a:extLst>
              </a:tr>
              <a:tr h="215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Modification/Verification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July - November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3613680089"/>
                  </a:ext>
                </a:extLst>
              </a:tr>
              <a:tr h="2155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POC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November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2383949585"/>
                  </a:ext>
                </a:extLst>
              </a:tr>
              <a:tr h="4029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Completion of ARLFC (deployed and delivered)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December</a:t>
                      </a:r>
                      <a:endParaRPr lang="en-MY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788" marR="52788" marT="0" marB="0"/>
                </a:tc>
                <a:extLst>
                  <a:ext uri="{0D108BD9-81ED-4DB2-BD59-A6C34878D82A}">
                    <a16:rowId xmlns:a16="http://schemas.microsoft.com/office/drawing/2014/main" val="4284278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7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5016136" y="932961"/>
            <a:ext cx="3665764" cy="177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Parallel Project!</a:t>
            </a:r>
          </a:p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title: Automatic Tractor Grabber for Palm oil Plantation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CD174-AF18-424F-9C9D-884CB223E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0" r="38958"/>
          <a:stretch/>
        </p:blipFill>
        <p:spPr>
          <a:xfrm>
            <a:off x="293927" y="573678"/>
            <a:ext cx="3827404" cy="5710645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F3A3E9A-4149-4A77-AEDC-6D47928EDB5F}"/>
              </a:ext>
            </a:extLst>
          </p:cNvPr>
          <p:cNvSpPr/>
          <p:nvPr/>
        </p:nvSpPr>
        <p:spPr>
          <a:xfrm>
            <a:off x="5016136" y="2894529"/>
            <a:ext cx="3665764" cy="3210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/>
              <a:t>WORKING CONCEPT/PRINCIPLE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Modify the existing tractor grabber (cost)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Apply proportional controller system to existing manual grabber without modifying existing system(Estimate hybrid mechanization system) 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Assemble and install outdoor camera system for applying bunches image detection method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Type of Product – POC,  Period – 6-12 months and Estimation Cost - RM100k – RM150k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98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9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5016136" y="932961"/>
            <a:ext cx="3665764" cy="177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Parallel Project!</a:t>
            </a:r>
          </a:p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title: Autonomous Fertilizer ATV</a:t>
            </a:r>
          </a:p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Collecting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54CFD-BEBE-F442-A86E-DE101A6A2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6" r="14234" b="3"/>
          <a:stretch/>
        </p:blipFill>
        <p:spPr>
          <a:xfrm>
            <a:off x="293927" y="573678"/>
            <a:ext cx="3827404" cy="5710645"/>
          </a:xfrm>
          <a:prstGeom prst="rect">
            <a:avLst/>
          </a:prstGeom>
        </p:spPr>
      </p:pic>
      <p:cxnSp>
        <p:nvCxnSpPr>
          <p:cNvPr id="107" name="Straight Connector 10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F3A3E9A-4149-4A77-AEDC-6D47928EDB5F}"/>
              </a:ext>
            </a:extLst>
          </p:cNvPr>
          <p:cNvSpPr/>
          <p:nvPr/>
        </p:nvSpPr>
        <p:spPr>
          <a:xfrm>
            <a:off x="5016136" y="2894529"/>
            <a:ext cx="3665764" cy="3210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1" dirty="0"/>
              <a:t>WORKING CONCEPT/PRINCIPLE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Modify the existing ATV 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Apply autonomous system (outdoor navigation)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Apply detection system (outdoor detection)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Assemble autonomous fertilizer arm system 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Type of Product – POC,  Period – 6-12 months and Estimation Cost – RM400k – RM500k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045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ED4D6CE2-C4FB-4B4D-991A-84C9705C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5916541" y="432949"/>
            <a:ext cx="2791206" cy="11064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Future Project:</a:t>
            </a:r>
          </a:p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19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title: Autonomous Harvester UGV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F2ED2-9E4F-704A-AFBF-4C0A5BAB3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8" r="15887" b="1"/>
          <a:stretch/>
        </p:blipFill>
        <p:spPr>
          <a:xfrm>
            <a:off x="300635" y="630936"/>
            <a:ext cx="2839212" cy="5495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8FDC4-2C91-4848-AF2D-9E3600868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8"/>
          <a:stretch/>
        </p:blipFill>
        <p:spPr>
          <a:xfrm>
            <a:off x="3271266" y="630936"/>
            <a:ext cx="1988820" cy="267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183D3-F790-0747-9D71-43CC1BBBE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27" r="30504" b="3"/>
          <a:stretch/>
        </p:blipFill>
        <p:spPr>
          <a:xfrm>
            <a:off x="3271266" y="3447288"/>
            <a:ext cx="1988820" cy="2679192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1A9DAB5-E11B-41CA-85F3-20711F790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831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F3A3E9A-4149-4A77-AEDC-6D47928EDB5F}"/>
              </a:ext>
            </a:extLst>
          </p:cNvPr>
          <p:cNvSpPr/>
          <p:nvPr/>
        </p:nvSpPr>
        <p:spPr>
          <a:xfrm>
            <a:off x="5743980" y="1777382"/>
            <a:ext cx="3242067" cy="4852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/>
              <a:t>WORKING CONCEPT/PRINCIPLE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MAJOR MODIFICATION of existing UGV 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Apply autonomous system (outdoor navigation)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Apply detection system (outdoor detection)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Assemble autonomous cutter and collector system (CUSTOM DESIGNS)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(SHORT TERM) type of Product – POC,  Period – 6-12 months and Estimation Cost – RM400k – RM500k</a:t>
            </a:r>
          </a:p>
          <a:p>
            <a:pPr marL="2143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(LONG TERM) type of Product – POC,  Period – 30-36 months and Estimation Cost – RM1.5M – RM2M</a:t>
            </a:r>
          </a:p>
          <a:p>
            <a:pPr marL="3286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b="1" dirty="0" err="1"/>
              <a:t>RnD</a:t>
            </a:r>
            <a:r>
              <a:rPr lang="en-US" sz="1400" b="1" dirty="0"/>
              <a:t> GRANT</a:t>
            </a:r>
          </a:p>
          <a:p>
            <a:pPr marL="3286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b="1" dirty="0"/>
              <a:t>MORE EXPERTS MEMBER (MECHANIZATION)</a:t>
            </a:r>
          </a:p>
          <a:p>
            <a:pPr marL="3286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b="1" dirty="0"/>
              <a:t>NEW DESIGN OF UGV</a:t>
            </a:r>
          </a:p>
          <a:p>
            <a:pPr marL="3286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28613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27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628650" y="811161"/>
            <a:ext cx="2501695" cy="540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Team Member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D8312-506F-E04D-96FF-F7AC683A1E0E}"/>
              </a:ext>
            </a:extLst>
          </p:cNvPr>
          <p:cNvSpPr/>
          <p:nvPr/>
        </p:nvSpPr>
        <p:spPr>
          <a:xfrm>
            <a:off x="4089400" y="635000"/>
            <a:ext cx="4559300" cy="1879600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solidFill>
                  <a:srgbClr val="C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Team Leader SDPR</a:t>
            </a:r>
            <a:endParaRPr lang="en-MY" sz="2400" b="1" dirty="0">
              <a:solidFill>
                <a:srgbClr val="C00000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Dr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Harikrishna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Kulaveerasingam</a:t>
            </a:r>
            <a:endParaRPr lang="en-MY" sz="24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Hj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. Ahmad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Zamri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Md Yusof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Dr.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Mohd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Zulfahmi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Mohd</a:t>
            </a:r>
            <a:r>
              <a:rPr lang="en-MY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MY" sz="2400" dirty="0" err="1">
                <a:latin typeface="+mj-lt"/>
                <a:cs typeface="Times New Roman" panose="02020603050405020304" pitchFamily="18" charset="0"/>
              </a:rPr>
              <a:t>Yusoff</a:t>
            </a:r>
            <a:endParaRPr lang="en-MY" sz="2400" dirty="0">
              <a:latin typeface="+mj-lt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MY" sz="240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27ECA-724D-9B4E-B842-58CC416FE4BA}"/>
              </a:ext>
            </a:extLst>
          </p:cNvPr>
          <p:cNvSpPr/>
          <p:nvPr/>
        </p:nvSpPr>
        <p:spPr>
          <a:xfrm>
            <a:off x="3703831" y="2590800"/>
            <a:ext cx="5211569" cy="359410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Leader UPM </a:t>
            </a:r>
            <a:endParaRPr lang="en-MY" sz="2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Assoc. Prof. Ts.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Zuha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Wan Hasan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(RISE MOSTI PROGRAM UPM-SDPR)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Prof. Ir. Dr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Mohd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Zainal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Abidin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Abd Kadir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 Madya Dr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Norhafiz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Azis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 Madya Dr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Suhaidi</a:t>
            </a:r>
            <a:r>
              <a:rPr lang="en-GB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Shafie</a:t>
            </a:r>
            <a:endParaRPr lang="en-MY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8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1D757-A68A-4B22-866D-ABD43035A8BF}"/>
              </a:ext>
            </a:extLst>
          </p:cNvPr>
          <p:cNvSpPr txBox="1">
            <a:spLocks/>
          </p:cNvSpPr>
          <p:nvPr/>
        </p:nvSpPr>
        <p:spPr>
          <a:xfrm>
            <a:off x="394554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7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Team Member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93664F-B42A-4804-BB77-64D01FE60FE2}"/>
              </a:ext>
            </a:extLst>
          </p:cNvPr>
          <p:cNvSpPr txBox="1">
            <a:spLocks/>
          </p:cNvSpPr>
          <p:nvPr/>
        </p:nvSpPr>
        <p:spPr>
          <a:xfrm>
            <a:off x="2788084" y="1214761"/>
            <a:ext cx="3242078" cy="85532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514487" rtl="0" eaLnBrk="1" latinLnBrk="0" hangingPunct="1">
              <a:spcBef>
                <a:spcPct val="0"/>
              </a:spcBef>
              <a:buNone/>
              <a:defRPr sz="247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MY" sz="3300" b="1" dirty="0">
              <a:solidFill>
                <a:srgbClr val="C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1D796C-77A3-9049-8224-EFCA32BFE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32017"/>
              </p:ext>
            </p:extLst>
          </p:nvPr>
        </p:nvGraphicFramePr>
        <p:xfrm>
          <a:off x="240030" y="655513"/>
          <a:ext cx="8622616" cy="3302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2270">
                  <a:extLst>
                    <a:ext uri="{9D8B030D-6E8A-4147-A177-3AD203B41FA5}">
                      <a16:colId xmlns:a16="http://schemas.microsoft.com/office/drawing/2014/main" val="3043505475"/>
                    </a:ext>
                  </a:extLst>
                </a:gridCol>
                <a:gridCol w="1746681">
                  <a:extLst>
                    <a:ext uri="{9D8B030D-6E8A-4147-A177-3AD203B41FA5}">
                      <a16:colId xmlns:a16="http://schemas.microsoft.com/office/drawing/2014/main" val="1835946509"/>
                    </a:ext>
                  </a:extLst>
                </a:gridCol>
                <a:gridCol w="3163665">
                  <a:extLst>
                    <a:ext uri="{9D8B030D-6E8A-4147-A177-3AD203B41FA5}">
                      <a16:colId xmlns:a16="http://schemas.microsoft.com/office/drawing/2014/main" val="1474957288"/>
                    </a:ext>
                  </a:extLst>
                </a:gridCol>
              </a:tblGrid>
              <a:tr h="280245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Team Autonomous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474864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Researcher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Position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Research Area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2864174155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Dr Hafiz Rashidi@Harun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lecturer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Robotic/Image Processing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2886844844"/>
                  </a:ext>
                </a:extLst>
              </a:tr>
              <a:tr h="4973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Dr Luthffi Idzhar Ismail</a:t>
                      </a:r>
                      <a:endParaRPr lang="en-MY" sz="13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Lecturer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Robotic/ROS System/Navigation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3504636933"/>
                  </a:ext>
                </a:extLst>
              </a:tr>
              <a:tr h="430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Khairul Izwan Kamsani</a:t>
                      </a:r>
                      <a:endParaRPr lang="en-MY" sz="13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Robotic/AI 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3921273994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Alireza Ahmadi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Robotic/Object Detection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1644871271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Ahmed Fareed Japar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Postgraduate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Robotic/ROS System/Navigation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3427192026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Muhammad Nasih Ulwan Abd Wahab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Undergraduate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Mobile Robot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2514846478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Ahmad Afiq Mustaqim Mohd Radzi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Undergraduate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Mobile Robot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2021213432"/>
                  </a:ext>
                </a:extLst>
              </a:tr>
              <a:tr h="2991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MY" sz="1300">
                          <a:effectLst/>
                        </a:rPr>
                        <a:t>Muhammad Syahir Bin Zamasry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Undergraduate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Mobile Robot</a:t>
                      </a:r>
                      <a:endParaRPr lang="en-MY" sz="13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5844" marR="75844" marT="0" marB="0"/>
                </a:tc>
                <a:extLst>
                  <a:ext uri="{0D108BD9-81ED-4DB2-BD59-A6C34878D82A}">
                    <a16:rowId xmlns:a16="http://schemas.microsoft.com/office/drawing/2014/main" val="324288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18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594</Words>
  <Application>Microsoft Macintosh PowerPoint</Application>
  <PresentationFormat>On-screen Show (4:3)</PresentationFormat>
  <Paragraphs>155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Book Antiqua</vt:lpstr>
      <vt:lpstr>Calibri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 ZUHA BIN WAN HASAN</dc:creator>
  <cp:lastModifiedBy>WAN ZUHA BIN WAN HASAN</cp:lastModifiedBy>
  <cp:revision>1</cp:revision>
  <dcterms:created xsi:type="dcterms:W3CDTF">2021-01-14T05:33:46Z</dcterms:created>
  <dcterms:modified xsi:type="dcterms:W3CDTF">2021-01-25T13:26:06Z</dcterms:modified>
</cp:coreProperties>
</file>